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6" r:id="rId26"/>
    <p:sldId id="287" r:id="rId27"/>
    <p:sldId id="289" r:id="rId28"/>
    <p:sldId id="290" r:id="rId29"/>
    <p:sldId id="291" r:id="rId30"/>
    <p:sldId id="292" r:id="rId31"/>
    <p:sldId id="293" r:id="rId32"/>
    <p:sldId id="294" r:id="rId33"/>
    <p:sldId id="295" r:id="rId34"/>
    <p:sldId id="296" r:id="rId35"/>
    <p:sldId id="297" r:id="rId36"/>
    <p:sldId id="298" r:id="rId37"/>
    <p:sldId id="299" r:id="rId38"/>
    <p:sldId id="300" r:id="rId39"/>
    <p:sldId id="301" r:id="rId40"/>
    <p:sldId id="302" r:id="rId41"/>
    <p:sldId id="303" r:id="rId42"/>
    <p:sldId id="304" r:id="rId43"/>
    <p:sldId id="308" r:id="rId4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5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ome - Đại học FPT Đà Nẵ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62831" y="23256"/>
            <a:ext cx="2705777" cy="806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1635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473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477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2" descr="Home - Đại học FPT Đà Nẵ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2585" y="112722"/>
            <a:ext cx="2432239" cy="72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5847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109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121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0739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57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92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459291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059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403AF6-1ECD-4DFA-84AE-BB685FDDCBAC}" type="datetimeFigureOut">
              <a:rPr lang="en-US" smtClean="0"/>
              <a:t>7/31/2021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6F5E6C-5A1C-428F-B0CC-74B07383CD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358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76570" y="2157046"/>
            <a:ext cx="9880600" cy="3124200"/>
          </a:xfrm>
        </p:spPr>
        <p:txBody>
          <a:bodyPr/>
          <a:lstStyle/>
          <a:p>
            <a:pPr eaLnBrk="1" hangingPunct="1"/>
            <a:r>
              <a:rPr lang="en-US" sz="7200" b="1" dirty="0">
                <a:solidFill>
                  <a:srgbClr val="0070C0"/>
                </a:solidFill>
                <a:latin typeface="+mn-lt"/>
              </a:rPr>
              <a:t>Chapter 4: </a:t>
            </a:r>
            <a:br>
              <a:rPr lang="en-US" sz="7200" b="1" dirty="0">
                <a:solidFill>
                  <a:srgbClr val="0070C0"/>
                </a:solidFill>
                <a:latin typeface="+mn-lt"/>
              </a:rPr>
            </a:br>
            <a:r>
              <a:rPr lang="en-US" sz="7200" dirty="0">
                <a:solidFill>
                  <a:srgbClr val="0070C0"/>
                </a:solidFill>
                <a:latin typeface="+mn-lt"/>
              </a:rPr>
              <a:t>Group Leadership</a:t>
            </a:r>
            <a:br>
              <a:rPr lang="en-US" sz="7200" dirty="0">
                <a:solidFill>
                  <a:srgbClr val="0070C0"/>
                </a:solidFill>
                <a:latin typeface="+mn-lt"/>
              </a:rPr>
            </a:br>
            <a:endParaRPr lang="en-US" sz="7200" dirty="0">
              <a:solidFill>
                <a:srgbClr val="0070C0"/>
              </a:solidFill>
              <a:latin typeface="+mn-lt"/>
            </a:endParaRPr>
          </a:p>
        </p:txBody>
      </p:sp>
      <p:sp>
        <p:nvSpPr>
          <p:cNvPr id="15361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7705970" y="6459785"/>
            <a:ext cx="3506514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687748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457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700" y="269875"/>
            <a:ext cx="8783638" cy="6588125"/>
          </a:xfrm>
        </p:spPr>
      </p:pic>
      <p:sp>
        <p:nvSpPr>
          <p:cNvPr id="2457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879925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838200"/>
          </a:xfrm>
        </p:spPr>
        <p:txBody>
          <a:bodyPr/>
          <a:lstStyle/>
          <a:p>
            <a:r>
              <a:rPr lang="en-US" sz="5400" b="1"/>
              <a:t>Types of Personal Power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571500" y="1752601"/>
            <a:ext cx="11620500" cy="4968875"/>
          </a:xfrm>
        </p:spPr>
        <p:txBody>
          <a:bodyPr/>
          <a:lstStyle/>
          <a:p>
            <a:r>
              <a:rPr lang="en-US" b="1" dirty="0"/>
              <a:t>Expert Power </a:t>
            </a:r>
            <a:r>
              <a:rPr lang="en-US" dirty="0"/>
              <a:t>– </a:t>
            </a:r>
            <a:r>
              <a:rPr lang="en-US" sz="2800" dirty="0"/>
              <a:t>do you have the knowledge that others need? </a:t>
            </a:r>
            <a:r>
              <a:rPr lang="en-US" b="1" dirty="0">
                <a:solidFill>
                  <a:srgbClr val="FF0000"/>
                </a:solidFill>
              </a:rPr>
              <a:t>IQ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b="1" dirty="0"/>
              <a:t>Referent Power </a:t>
            </a:r>
            <a:r>
              <a:rPr lang="en-US" dirty="0"/>
              <a:t>– </a:t>
            </a:r>
            <a:r>
              <a:rPr lang="en-US" sz="2800" dirty="0"/>
              <a:t>do others respect you and want to be like you? </a:t>
            </a:r>
            <a:r>
              <a:rPr lang="en-US" sz="2800" b="1" dirty="0">
                <a:solidFill>
                  <a:srgbClr val="FF0000"/>
                </a:solidFill>
              </a:rPr>
              <a:t>AQ – ability to get over difficulties </a:t>
            </a:r>
            <a:endParaRPr lang="en-US" sz="2800" dirty="0">
              <a:solidFill>
                <a:srgbClr val="FF0000"/>
              </a:solidFill>
            </a:endParaRPr>
          </a:p>
          <a:p>
            <a:r>
              <a:rPr lang="en-US" b="1" dirty="0"/>
              <a:t>Persuasive Power </a:t>
            </a:r>
            <a:r>
              <a:rPr lang="en-US" dirty="0"/>
              <a:t>– do you have perfect </a:t>
            </a:r>
            <a:r>
              <a:rPr lang="en-US" sz="2800" dirty="0"/>
              <a:t>communication skills? </a:t>
            </a:r>
            <a:r>
              <a:rPr lang="en-US" b="1" dirty="0">
                <a:solidFill>
                  <a:srgbClr val="FF0000"/>
                </a:solidFill>
              </a:rPr>
              <a:t>EQ – 5 senses </a:t>
            </a:r>
            <a:endParaRPr lang="en-US" sz="2800" b="1" dirty="0">
              <a:solidFill>
                <a:srgbClr val="FF0000"/>
              </a:solidFill>
            </a:endParaRPr>
          </a:p>
          <a:p>
            <a:r>
              <a:rPr lang="en-US" b="1" dirty="0"/>
              <a:t>Charismatic Power </a:t>
            </a:r>
            <a:r>
              <a:rPr lang="en-US" dirty="0"/>
              <a:t>– do you attract others by your character</a:t>
            </a:r>
            <a:r>
              <a:rPr lang="en-US" sz="2800" dirty="0"/>
              <a:t>? </a:t>
            </a:r>
            <a:r>
              <a:rPr lang="en-US" sz="2800" b="1" dirty="0">
                <a:solidFill>
                  <a:srgbClr val="FF0000"/>
                </a:solidFill>
              </a:rPr>
              <a:t>Creative Intelligent Quotient   </a:t>
            </a:r>
          </a:p>
        </p:txBody>
      </p:sp>
      <p:sp>
        <p:nvSpPr>
          <p:cNvPr id="2560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872259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43000" y="-98425"/>
            <a:ext cx="6858000" cy="6956425"/>
          </a:xfrm>
        </p:spPr>
      </p:pic>
    </p:spTree>
    <p:extLst>
      <p:ext uri="{BB962C8B-B14F-4D97-AF65-F5344CB8AC3E}">
        <p14:creationId xmlns:p14="http://schemas.microsoft.com/office/powerpoint/2010/main" val="2623383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7650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5800" y="0"/>
            <a:ext cx="6934200" cy="6934200"/>
          </a:xfrm>
        </p:spPr>
      </p:pic>
    </p:spTree>
    <p:extLst>
      <p:ext uri="{BB962C8B-B14F-4D97-AF65-F5344CB8AC3E}">
        <p14:creationId xmlns:p14="http://schemas.microsoft.com/office/powerpoint/2010/main" val="1450963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Content Placeholder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150226" y="2260601"/>
            <a:ext cx="2347913" cy="2303463"/>
          </a:xfrm>
        </p:spPr>
      </p:pic>
      <p:sp>
        <p:nvSpPr>
          <p:cNvPr id="2867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28675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2540001"/>
            <a:ext cx="2368550" cy="157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6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7050" y="4410075"/>
            <a:ext cx="2311400" cy="231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7" name="Picture 1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5688" y="85725"/>
            <a:ext cx="2444750" cy="2446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8" name="Picture 1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48150" y="4835526"/>
            <a:ext cx="4165600" cy="202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9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7489" y="4564063"/>
            <a:ext cx="3057525" cy="197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0" name="Picture 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525" y="-138113"/>
            <a:ext cx="2438400" cy="24384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81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5850" y="292100"/>
            <a:ext cx="3708400" cy="218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82" name="TextBox 1"/>
          <p:cNvSpPr txBox="1">
            <a:spLocks noChangeArrowheads="1"/>
          </p:cNvSpPr>
          <p:nvPr/>
        </p:nvSpPr>
        <p:spPr bwMode="auto">
          <a:xfrm>
            <a:off x="4419600" y="2743200"/>
            <a:ext cx="2890838" cy="2400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3600">
                <a:latin typeface="Arial" panose="020B0604020202020204" pitchFamily="34" charset="0"/>
              </a:rPr>
              <a:t>Charismatic  </a:t>
            </a:r>
            <a:endParaRPr lang="en-US">
              <a:latin typeface="Arial" panose="020B0604020202020204" pitchFamily="34" charset="0"/>
            </a:endParaRPr>
          </a:p>
          <a:p>
            <a:pPr>
              <a:spcBef>
                <a:spcPct val="0"/>
              </a:spcBef>
              <a:buFontTx/>
              <a:buNone/>
            </a:pPr>
            <a:r>
              <a:rPr lang="en-US">
                <a:latin typeface="Arial" panose="020B0604020202020204" pitchFamily="34" charset="0"/>
              </a:rPr>
              <a:t>Expert/ Referent persuasive</a:t>
            </a:r>
          </a:p>
          <a:p>
            <a:pPr>
              <a:spcBef>
                <a:spcPct val="0"/>
              </a:spcBef>
              <a:buFontTx/>
              <a:buNone/>
            </a:pPr>
            <a:endParaRPr lang="en-US" sz="180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75050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Title 1"/>
          <p:cNvSpPr>
            <a:spLocks noGrp="1"/>
          </p:cNvSpPr>
          <p:nvPr>
            <p:ph type="title"/>
          </p:nvPr>
        </p:nvSpPr>
        <p:spPr>
          <a:xfrm>
            <a:off x="596900" y="365125"/>
            <a:ext cx="8229600" cy="838200"/>
          </a:xfrm>
        </p:spPr>
        <p:txBody>
          <a:bodyPr/>
          <a:lstStyle/>
          <a:p>
            <a:r>
              <a:rPr lang="en-US" sz="5400" b="1" dirty="0">
                <a:solidFill>
                  <a:srgbClr val="0070C0"/>
                </a:solidFill>
              </a:rPr>
              <a:t>Types of Personal Power</a:t>
            </a:r>
          </a:p>
        </p:txBody>
      </p:sp>
      <p:sp>
        <p:nvSpPr>
          <p:cNvPr id="29699" name="Content Placeholder 2"/>
          <p:cNvSpPr>
            <a:spLocks noGrp="1"/>
          </p:cNvSpPr>
          <p:nvPr>
            <p:ph idx="1"/>
          </p:nvPr>
        </p:nvSpPr>
        <p:spPr>
          <a:xfrm>
            <a:off x="596900" y="1752600"/>
            <a:ext cx="11442700" cy="4343400"/>
          </a:xfrm>
        </p:spPr>
        <p:txBody>
          <a:bodyPr/>
          <a:lstStyle/>
          <a:p>
            <a:r>
              <a:rPr lang="en-US" b="1" dirty="0"/>
              <a:t>Expert Power </a:t>
            </a:r>
            <a:r>
              <a:rPr lang="en-US" dirty="0"/>
              <a:t>– </a:t>
            </a:r>
            <a:r>
              <a:rPr lang="en-US" sz="2800" dirty="0"/>
              <a:t>Relies on expertise and credentials/dignity </a:t>
            </a:r>
          </a:p>
          <a:p>
            <a:r>
              <a:rPr lang="en-US" b="1" dirty="0"/>
              <a:t>Referent Power </a:t>
            </a:r>
            <a:r>
              <a:rPr lang="en-US" dirty="0"/>
              <a:t>– </a:t>
            </a:r>
            <a:r>
              <a:rPr lang="en-US" sz="2800" dirty="0"/>
              <a:t>Relies on members’ high opinion of and experiences with the leader- relationship</a:t>
            </a:r>
          </a:p>
          <a:p>
            <a:r>
              <a:rPr lang="en-US" b="1" dirty="0"/>
              <a:t>Persuasive Power </a:t>
            </a:r>
            <a:r>
              <a:rPr lang="en-US" dirty="0"/>
              <a:t>– </a:t>
            </a:r>
            <a:r>
              <a:rPr lang="en-US" sz="2800" dirty="0"/>
              <a:t>Relies on effective communication skills</a:t>
            </a:r>
          </a:p>
          <a:p>
            <a:r>
              <a:rPr lang="en-US" b="1" dirty="0"/>
              <a:t>Charismatic Power </a:t>
            </a:r>
            <a:r>
              <a:rPr lang="en-US" dirty="0"/>
              <a:t>– </a:t>
            </a:r>
            <a:r>
              <a:rPr lang="en-US" sz="2800" dirty="0"/>
              <a:t>Relies on leader’s personal character, competence, &amp; vitality</a:t>
            </a:r>
          </a:p>
        </p:txBody>
      </p:sp>
      <p:sp>
        <p:nvSpPr>
          <p:cNvPr id="29697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8115160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1028"/>
          <p:cNvSpPr>
            <a:spLocks noGrp="1" noChangeArrowheads="1"/>
          </p:cNvSpPr>
          <p:nvPr>
            <p:ph type="title"/>
          </p:nvPr>
        </p:nvSpPr>
        <p:spPr>
          <a:xfrm>
            <a:off x="546100" y="4191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PowerPoint Quiz</a:t>
            </a:r>
          </a:p>
        </p:txBody>
      </p:sp>
      <p:sp>
        <p:nvSpPr>
          <p:cNvPr id="8195" name="Rectangle 1029"/>
          <p:cNvSpPr>
            <a:spLocks noGrp="1" noChangeArrowheads="1"/>
          </p:cNvSpPr>
          <p:nvPr>
            <p:ph idx="1"/>
          </p:nvPr>
        </p:nvSpPr>
        <p:spPr>
          <a:xfrm>
            <a:off x="381000" y="1752600"/>
            <a:ext cx="11595100" cy="4343400"/>
          </a:xfrm>
        </p:spPr>
        <p:txBody>
          <a:bodyPr/>
          <a:lstStyle/>
          <a:p>
            <a:pPr marL="341313" indent="-341313">
              <a:buNone/>
              <a:defRPr/>
            </a:pPr>
            <a:r>
              <a:rPr lang="en-US" sz="2800" dirty="0"/>
              <a:t>   	</a:t>
            </a:r>
            <a:r>
              <a:rPr lang="en-US" dirty="0"/>
              <a:t>At the end of every month, a sales manager awards a cash bonus to the most successful salesperson. What type of power is this leader using?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Referent power         e) Expert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Coercive power         f)  Informational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Reward power           g) Persuasive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Legitimate power      h) Charismatic power</a:t>
            </a:r>
          </a:p>
        </p:txBody>
      </p:sp>
      <p:sp>
        <p:nvSpPr>
          <p:cNvPr id="3072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812019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028"/>
          <p:cNvSpPr>
            <a:spLocks noGrp="1" noChangeArrowheads="1"/>
          </p:cNvSpPr>
          <p:nvPr>
            <p:ph type="title"/>
          </p:nvPr>
        </p:nvSpPr>
        <p:spPr>
          <a:xfrm>
            <a:off x="444500" y="4064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PowerPoint Quiz</a:t>
            </a:r>
          </a:p>
        </p:txBody>
      </p:sp>
      <p:sp>
        <p:nvSpPr>
          <p:cNvPr id="8195" name="Rectangle 1029"/>
          <p:cNvSpPr>
            <a:spLocks noGrp="1" noChangeArrowheads="1"/>
          </p:cNvSpPr>
          <p:nvPr>
            <p:ph idx="1"/>
          </p:nvPr>
        </p:nvSpPr>
        <p:spPr>
          <a:xfrm>
            <a:off x="165100" y="2012950"/>
            <a:ext cx="12026900" cy="4343400"/>
          </a:xfrm>
        </p:spPr>
        <p:txBody>
          <a:bodyPr/>
          <a:lstStyle/>
          <a:p>
            <a:pPr marL="341313" indent="-341313">
              <a:buNone/>
              <a:defRPr/>
            </a:pPr>
            <a:r>
              <a:rPr lang="en-US" sz="2800" dirty="0"/>
              <a:t>   	</a:t>
            </a:r>
            <a:r>
              <a:rPr lang="en-US" dirty="0"/>
              <a:t>At the end of every month, a sales manager awards a cash bonus to the most successful salesperson. What type of power is this leader using?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Referent power         e) Expert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Coercive power         f)  Informational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u="sng" dirty="0"/>
              <a:t>Reward power           </a:t>
            </a:r>
            <a:r>
              <a:rPr lang="en-US" sz="2800" dirty="0"/>
              <a:t>g) Persuasive power</a:t>
            </a:r>
          </a:p>
          <a:p>
            <a:pPr marL="739775">
              <a:buFontTx/>
              <a:buAutoNum type="alphaLcParenR"/>
              <a:defRPr/>
            </a:pPr>
            <a:r>
              <a:rPr lang="en-US" sz="2800" dirty="0"/>
              <a:t>Legitimate power      h) Charismatic power</a:t>
            </a:r>
          </a:p>
        </p:txBody>
      </p:sp>
      <p:sp>
        <p:nvSpPr>
          <p:cNvPr id="3174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2588481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571500" y="411163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>
                <a:solidFill>
                  <a:srgbClr val="0070C0"/>
                </a:solidFill>
              </a:rPr>
              <a:t>Becoming a Leader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469900" y="1874838"/>
            <a:ext cx="5549900" cy="4221162"/>
          </a:xfrm>
        </p:spPr>
        <p:txBody>
          <a:bodyPr>
            <a:normAutofit/>
          </a:bodyPr>
          <a:lstStyle/>
          <a:p>
            <a:pPr algn="ctr" eaLnBrk="1" hangingPunct="1">
              <a:buFontTx/>
              <a:buNone/>
            </a:pPr>
            <a:r>
              <a:rPr lang="en-US" sz="3200" b="1" dirty="0"/>
              <a:t>Designated Leaders</a:t>
            </a:r>
          </a:p>
          <a:p>
            <a:pPr eaLnBrk="1" hangingPunct="1"/>
            <a:r>
              <a:rPr lang="en-US" sz="2400" dirty="0"/>
              <a:t>Selected by group members or an outside authority</a:t>
            </a:r>
          </a:p>
          <a:p>
            <a:pPr eaLnBrk="1" hangingPunct="1"/>
            <a:r>
              <a:rPr lang="en-US" sz="2400" dirty="0"/>
              <a:t>Being designated leader is </a:t>
            </a:r>
            <a:r>
              <a:rPr lang="en-US" sz="4000" b="1" dirty="0">
                <a:solidFill>
                  <a:schemeClr val="tx2"/>
                </a:solidFill>
              </a:rPr>
              <a:t>no</a:t>
            </a:r>
            <a:r>
              <a:rPr lang="en-US" sz="2400" dirty="0">
                <a:solidFill>
                  <a:srgbClr val="FF0000"/>
                </a:solidFill>
              </a:rPr>
              <a:t> guarantee of leadership ability </a:t>
            </a:r>
            <a:r>
              <a:rPr lang="en-US" sz="2400" dirty="0"/>
              <a:t>unless the </a:t>
            </a:r>
            <a:r>
              <a:rPr lang="en-US" sz="3600" b="1" dirty="0">
                <a:solidFill>
                  <a:schemeClr val="accent2"/>
                </a:solidFill>
              </a:rPr>
              <a:t>leader’s skills match the group’s needs.</a:t>
            </a:r>
          </a:p>
          <a:p>
            <a:pPr eaLnBrk="1" hangingPunct="1">
              <a:buFontTx/>
              <a:buNone/>
            </a:pPr>
            <a:endParaRPr lang="en-US" dirty="0"/>
          </a:p>
        </p:txBody>
      </p:sp>
      <p:sp>
        <p:nvSpPr>
          <p:cNvPr id="32772" name="Rectangle 4"/>
          <p:cNvSpPr>
            <a:spLocks noGrp="1" noChangeArrowheads="1"/>
          </p:cNvSpPr>
          <p:nvPr>
            <p:ph sz="half" idx="2"/>
          </p:nvPr>
        </p:nvSpPr>
        <p:spPr>
          <a:xfrm>
            <a:off x="6172200" y="1874838"/>
            <a:ext cx="5905500" cy="4297362"/>
          </a:xfrm>
        </p:spPr>
        <p:txBody>
          <a:bodyPr>
            <a:normAutofit/>
          </a:bodyPr>
          <a:lstStyle/>
          <a:p>
            <a:pPr algn="ctr" eaLnBrk="1" hangingPunct="1">
              <a:buFontTx/>
              <a:buNone/>
            </a:pPr>
            <a:r>
              <a:rPr lang="en-US" sz="3200" b="1" dirty="0"/>
              <a:t>Emergent Leaders</a:t>
            </a:r>
            <a:r>
              <a:rPr lang="en-US" sz="3200" dirty="0"/>
              <a:t> </a:t>
            </a:r>
          </a:p>
          <a:p>
            <a:pPr eaLnBrk="1" hangingPunct="1"/>
            <a:r>
              <a:rPr lang="en-US" sz="2400" dirty="0"/>
              <a:t>Gradually achieve leadership by helping the group achieve its goals</a:t>
            </a:r>
          </a:p>
          <a:p>
            <a:pPr eaLnBrk="1" hangingPunct="1"/>
            <a:r>
              <a:rPr lang="en-US" sz="2400" dirty="0"/>
              <a:t>Emerging from within a group has the advantage of relying on expert or referent power.</a:t>
            </a:r>
          </a:p>
          <a:p>
            <a:pPr eaLnBrk="1" hangingPunct="1"/>
            <a:endParaRPr lang="en-US" sz="2400" dirty="0"/>
          </a:p>
        </p:txBody>
      </p:sp>
      <p:sp>
        <p:nvSpPr>
          <p:cNvPr id="3276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345043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/>
              <a:t>How to Become a Leader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752600"/>
            <a:ext cx="7239000" cy="4114800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  <a:defRPr/>
            </a:pPr>
            <a:r>
              <a:rPr lang="en-US" sz="3600" b="1" dirty="0"/>
              <a:t>Fill in the strategies for becoming a leader:</a:t>
            </a:r>
          </a:p>
          <a:p>
            <a:pPr marL="569913">
              <a:spcAft>
                <a:spcPts val="600"/>
              </a:spcAft>
              <a:buFontTx/>
              <a:buChar char="•"/>
              <a:defRPr/>
            </a:pPr>
            <a:r>
              <a:rPr lang="en-US" sz="2800" dirty="0"/>
              <a:t>Talk early and often (and______________).</a:t>
            </a:r>
          </a:p>
          <a:p>
            <a:pPr marL="569913">
              <a:spcAft>
                <a:spcPts val="600"/>
              </a:spcAft>
              <a:buFontTx/>
              <a:buChar char="•"/>
              <a:defRPr/>
            </a:pPr>
            <a:r>
              <a:rPr lang="en-US" sz="2800" dirty="0"/>
              <a:t>Know more (and ____________________).</a:t>
            </a:r>
          </a:p>
          <a:p>
            <a:pPr marL="569913">
              <a:buFontTx/>
              <a:buChar char="•"/>
              <a:defRPr/>
            </a:pPr>
            <a:r>
              <a:rPr lang="en-US" sz="2800" dirty="0"/>
              <a:t>Offer your opinion (and_______________).</a:t>
            </a:r>
          </a:p>
        </p:txBody>
      </p:sp>
      <p:sp>
        <p:nvSpPr>
          <p:cNvPr id="3379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9510199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70C0"/>
                </a:solidFill>
              </a:rPr>
              <a:t>Manager </a:t>
            </a:r>
            <a:r>
              <a:rPr lang="en-US" b="1" err="1">
                <a:solidFill>
                  <a:srgbClr val="0070C0"/>
                </a:solidFill>
              </a:rPr>
              <a:t>vs</a:t>
            </a:r>
            <a:r>
              <a:rPr lang="en-US" b="1">
                <a:solidFill>
                  <a:srgbClr val="0070C0"/>
                </a:solidFill>
              </a:rPr>
              <a:t> Leader</a:t>
            </a:r>
            <a:r>
              <a:rPr lang="en-US"/>
              <a:t> </a:t>
            </a:r>
            <a:endParaRPr lang="en-US" dirty="0"/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Management </a:t>
            </a:r>
          </a:p>
          <a:p>
            <a:r>
              <a:rPr lang="en-US" sz="3600" dirty="0"/>
              <a:t>1. Planning </a:t>
            </a:r>
          </a:p>
          <a:p>
            <a:r>
              <a:rPr lang="en-US" sz="3600" dirty="0"/>
              <a:t>2. Organizing </a:t>
            </a:r>
          </a:p>
          <a:p>
            <a:r>
              <a:rPr lang="en-US" sz="3600" dirty="0"/>
              <a:t>3. Staffing – leading </a:t>
            </a:r>
          </a:p>
          <a:p>
            <a:r>
              <a:rPr lang="en-US" sz="3600" dirty="0"/>
              <a:t>4. Controlling</a:t>
            </a:r>
          </a:p>
        </p:txBody>
      </p:sp>
      <p:sp>
        <p:nvSpPr>
          <p:cNvPr id="16387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8651631" y="5977468"/>
            <a:ext cx="344399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092757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</a:t>
            </a:r>
            <a:r>
              <a:rPr lang="vi-VN"/>
              <a:t>oes a title make a leader?</a:t>
            </a:r>
            <a:endParaRPr lang="en-US"/>
          </a:p>
        </p:txBody>
      </p:sp>
      <p:pic>
        <p:nvPicPr>
          <p:cNvPr id="3481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76062" y="1371601"/>
            <a:ext cx="5953627" cy="4754564"/>
          </a:xfrm>
        </p:spPr>
      </p:pic>
      <p:sp>
        <p:nvSpPr>
          <p:cNvPr id="3481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2484173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>
          <a:xfrm>
            <a:off x="736600" y="592138"/>
            <a:ext cx="10871200" cy="1143000"/>
          </a:xfrm>
        </p:spPr>
        <p:txBody>
          <a:bodyPr>
            <a:normAutofit fontScale="90000"/>
          </a:bodyPr>
          <a:lstStyle/>
          <a:p>
            <a:r>
              <a:rPr lang="en-US" dirty="0"/>
              <a:t>LMS – describe your favorite leader</a:t>
            </a:r>
            <a:br>
              <a:rPr lang="en-US" dirty="0"/>
            </a:br>
            <a:r>
              <a:rPr lang="en-US" dirty="0"/>
              <a:t>add pic</a:t>
            </a:r>
          </a:p>
        </p:txBody>
      </p:sp>
      <p:sp>
        <p:nvSpPr>
          <p:cNvPr id="35842" name="Content Placeholder 2"/>
          <p:cNvSpPr>
            <a:spLocks noGrp="1"/>
          </p:cNvSpPr>
          <p:nvPr>
            <p:ph idx="1"/>
          </p:nvPr>
        </p:nvSpPr>
        <p:spPr>
          <a:xfrm>
            <a:off x="1981200" y="2667001"/>
            <a:ext cx="8229600" cy="3459163"/>
          </a:xfrm>
        </p:spPr>
        <p:txBody>
          <a:bodyPr/>
          <a:lstStyle/>
          <a:p>
            <a:r>
              <a:rPr lang="en-US" b="1"/>
              <a:t>Position Power</a:t>
            </a:r>
          </a:p>
          <a:p>
            <a:r>
              <a:rPr lang="en-US" b="1"/>
              <a:t>Personal power: all types</a:t>
            </a:r>
          </a:p>
          <a:p>
            <a:r>
              <a:rPr lang="en-US" b="1"/>
              <a:t>Designated/emergent</a:t>
            </a:r>
          </a:p>
          <a:p>
            <a:endParaRPr lang="en-US" b="1"/>
          </a:p>
          <a:p>
            <a:endParaRPr lang="en-US" b="1"/>
          </a:p>
          <a:p>
            <a:endParaRPr lang="en-US" b="1"/>
          </a:p>
        </p:txBody>
      </p:sp>
      <p:sp>
        <p:nvSpPr>
          <p:cNvPr id="3584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27977112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17"/>
          <p:cNvSpPr>
            <a:spLocks noGrp="1" noChangeArrowheads="1"/>
          </p:cNvSpPr>
          <p:nvPr>
            <p:ph type="title"/>
          </p:nvPr>
        </p:nvSpPr>
        <p:spPr>
          <a:xfrm>
            <a:off x="1981200" y="304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/>
              <a:t>Leadership Theories</a:t>
            </a:r>
          </a:p>
        </p:txBody>
      </p:sp>
      <p:sp>
        <p:nvSpPr>
          <p:cNvPr id="3686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36867" name="Picture 4" descr="E:\WIG6e_Converted_art\EW505F0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5914" y="1219200"/>
            <a:ext cx="9706883" cy="496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290324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69900" y="762001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Trait Theory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888999" y="1676401"/>
            <a:ext cx="10432144" cy="4373563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3600" dirty="0"/>
              <a:t>Leaders are </a:t>
            </a:r>
            <a:r>
              <a:rPr lang="en-US" sz="3600" i="1" dirty="0"/>
              <a:t>born</a:t>
            </a:r>
            <a:r>
              <a:rPr lang="en-US" sz="3600" dirty="0"/>
              <a:t>, not made.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 dirty="0"/>
              <a:t>Identifies characteristics and behaviors of effective leaders.</a:t>
            </a:r>
          </a:p>
          <a:p>
            <a:pPr eaLnBrk="1" hangingPunct="1">
              <a:lnSpc>
                <a:spcPct val="90000"/>
              </a:lnSpc>
            </a:pPr>
            <a:r>
              <a:rPr lang="en-US" sz="3600" dirty="0"/>
              <a:t>Leadership Traits: 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 dirty="0"/>
              <a:t>Self-confidence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 dirty="0"/>
              <a:t>Humility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 dirty="0"/>
              <a:t>Trustworthiness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3200" dirty="0"/>
              <a:t>Tolerance of frustration</a:t>
            </a:r>
          </a:p>
        </p:txBody>
      </p:sp>
      <p:sp>
        <p:nvSpPr>
          <p:cNvPr id="3788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5557576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10"/>
          <p:cNvSpPr>
            <a:spLocks noGrp="1" noChangeArrowheads="1"/>
          </p:cNvSpPr>
          <p:nvPr>
            <p:ph type="title"/>
          </p:nvPr>
        </p:nvSpPr>
        <p:spPr>
          <a:xfrm>
            <a:off x="500743" y="598715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Styles Theory</a:t>
            </a:r>
          </a:p>
        </p:txBody>
      </p:sp>
      <p:sp>
        <p:nvSpPr>
          <p:cNvPr id="38915" name="Rectangle 11"/>
          <p:cNvSpPr>
            <a:spLocks noGrp="1" noChangeArrowheads="1"/>
          </p:cNvSpPr>
          <p:nvPr>
            <p:ph idx="1"/>
          </p:nvPr>
        </p:nvSpPr>
        <p:spPr>
          <a:xfrm>
            <a:off x="584200" y="3080656"/>
            <a:ext cx="11976100" cy="3320143"/>
          </a:xfrm>
        </p:spPr>
        <p:txBody>
          <a:bodyPr/>
          <a:lstStyle/>
          <a:p>
            <a:pPr eaLnBrk="1" hangingPunct="1"/>
            <a:r>
              <a:rPr lang="en-US" dirty="0"/>
              <a:t>Democratic leaders are usually the best.</a:t>
            </a:r>
          </a:p>
          <a:p>
            <a:pPr eaLnBrk="1" hangingPunct="1"/>
            <a:r>
              <a:rPr lang="en-US" dirty="0"/>
              <a:t>Autocratic leaders may be more effective in a crisis or chaotic situation.</a:t>
            </a:r>
          </a:p>
          <a:p>
            <a:pPr eaLnBrk="1" hangingPunct="1"/>
            <a:r>
              <a:rPr lang="en-US" dirty="0"/>
              <a:t>Laissez-faire leaders may succeed in mature and highly productive groups.</a:t>
            </a:r>
          </a:p>
        </p:txBody>
      </p:sp>
      <p:sp>
        <p:nvSpPr>
          <p:cNvPr id="3891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38916" name="Picture 5" descr="E:\WIG6e_Converted_art\EW505F0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920876"/>
            <a:ext cx="7239000" cy="974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0835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Styles Theory</a:t>
            </a:r>
          </a:p>
        </p:txBody>
      </p:sp>
      <p:pic>
        <p:nvPicPr>
          <p:cNvPr id="4505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33601" y="1143000"/>
            <a:ext cx="7858125" cy="5137150"/>
          </a:xfrm>
        </p:spPr>
      </p:pic>
      <p:sp>
        <p:nvSpPr>
          <p:cNvPr id="4505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4081119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1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186542" y="1276351"/>
            <a:ext cx="9137650" cy="3581400"/>
          </a:xfrm>
        </p:spPr>
      </p:pic>
      <p:sp>
        <p:nvSpPr>
          <p:cNvPr id="46082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46083" name="TextBox 5"/>
          <p:cNvSpPr txBox="1">
            <a:spLocks noChangeArrowheads="1"/>
          </p:cNvSpPr>
          <p:nvPr/>
        </p:nvSpPr>
        <p:spPr bwMode="auto">
          <a:xfrm>
            <a:off x="3124200" y="457201"/>
            <a:ext cx="2057400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2800">
                <a:latin typeface="Arial" panose="020B0604020202020204" pitchFamily="34" charset="0"/>
              </a:rPr>
              <a:t>Autocratic</a:t>
            </a:r>
            <a:r>
              <a:rPr lang="en-US" sz="180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1256392" y="4857751"/>
            <a:ext cx="9067800" cy="228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b="1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endParaRPr 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26325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/>
              <a:t>Situational Theory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>
          <a:xfrm>
            <a:off x="698500" y="1830387"/>
            <a:ext cx="11214100" cy="4525963"/>
          </a:xfrm>
        </p:spPr>
        <p:txBody>
          <a:bodyPr>
            <a:normAutofit fontScale="85000" lnSpcReduction="20000"/>
          </a:bodyPr>
          <a:lstStyle/>
          <a:p>
            <a:pPr>
              <a:spcAft>
                <a:spcPts val="300"/>
              </a:spcAft>
            </a:pPr>
            <a:r>
              <a:rPr lang="en-US" sz="3900" dirty="0"/>
              <a:t>Leaders are </a:t>
            </a:r>
            <a:r>
              <a:rPr lang="en-US" sz="3900" i="1" dirty="0"/>
              <a:t>made</a:t>
            </a:r>
            <a:r>
              <a:rPr lang="en-US" sz="3900" dirty="0"/>
              <a:t>, not born.</a:t>
            </a:r>
          </a:p>
          <a:p>
            <a:pPr>
              <a:spcAft>
                <a:spcPts val="300"/>
              </a:spcAft>
            </a:pPr>
            <a:r>
              <a:rPr lang="en-US" sz="3900" b="1" dirty="0"/>
              <a:t>Fiedler’s Contingency Model of Leadership Effectiveness: </a:t>
            </a:r>
            <a:r>
              <a:rPr lang="en-US" sz="3900" dirty="0"/>
              <a:t>Effective leadership occurs only when there is an ideal match between the leader’s style and the group’s work situation.</a:t>
            </a:r>
          </a:p>
          <a:p>
            <a:pPr>
              <a:spcAft>
                <a:spcPts val="1200"/>
              </a:spcAft>
            </a:pPr>
            <a:r>
              <a:rPr lang="en-US" sz="3900" b="1" dirty="0"/>
              <a:t>Hersey-Blanchard’s Situational Leadership Model: </a:t>
            </a:r>
            <a:r>
              <a:rPr lang="en-US" sz="3900" dirty="0"/>
              <a:t>Leadership style adapts to the level of member readiness.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lvl="1" eaLnBrk="1" hangingPunct="1">
              <a:buFontTx/>
              <a:buNone/>
            </a:pPr>
            <a:r>
              <a:rPr lang="en-US" sz="3200" dirty="0"/>
              <a:t>	</a:t>
            </a:r>
          </a:p>
        </p:txBody>
      </p:sp>
      <p:sp>
        <p:nvSpPr>
          <p:cNvPr id="4812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3210484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/>
              <a:t>Contingency Model of Leadership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905001"/>
            <a:ext cx="7315200" cy="4525963"/>
          </a:xfrm>
        </p:spPr>
        <p:txBody>
          <a:bodyPr/>
          <a:lstStyle/>
          <a:p>
            <a:pPr algn="ctr">
              <a:spcAft>
                <a:spcPts val="1200"/>
              </a:spcAft>
              <a:buNone/>
              <a:defRPr/>
            </a:pPr>
            <a:r>
              <a:rPr lang="en-US" altLang="x-none" sz="3600" b="1" dirty="0"/>
              <a:t>What is Your Leadership Style? </a:t>
            </a:r>
          </a:p>
          <a:p>
            <a:pPr marL="182563" lvl="1">
              <a:spcAft>
                <a:spcPts val="1200"/>
              </a:spcAft>
              <a:buFont typeface="Wingdings" charset="2"/>
              <a:buChar char="ü"/>
              <a:defRPr/>
            </a:pPr>
            <a:r>
              <a:rPr lang="en-US" altLang="x-none" sz="3200" dirty="0"/>
              <a:t>Are You Task Motivated? Do you want to get the </a:t>
            </a:r>
            <a:r>
              <a:rPr lang="en-US" altLang="x-none" sz="3200" b="1" dirty="0">
                <a:solidFill>
                  <a:schemeClr val="accent2"/>
                </a:solidFill>
              </a:rPr>
              <a:t>job done at whatever cost</a:t>
            </a:r>
            <a:r>
              <a:rPr lang="en-US" altLang="x-none" sz="3200" dirty="0"/>
              <a:t>.</a:t>
            </a:r>
          </a:p>
          <a:p>
            <a:pPr marL="182563" lvl="1">
              <a:buFont typeface="Wingdings" charset="2"/>
              <a:buChar char="ü"/>
              <a:defRPr/>
            </a:pPr>
            <a:r>
              <a:rPr lang="en-US" altLang="x-none" sz="3200" dirty="0"/>
              <a:t>Are You Relationship Motivated? Do you gain satisfaction from </a:t>
            </a:r>
            <a:r>
              <a:rPr lang="en-US" altLang="x-none" sz="3200" b="1" dirty="0">
                <a:solidFill>
                  <a:schemeClr val="accent3">
                    <a:lumMod val="50000"/>
                  </a:schemeClr>
                </a:solidFill>
              </a:rPr>
              <a:t>working well with other people</a:t>
            </a:r>
            <a:r>
              <a:rPr lang="en-US" altLang="x-none" sz="3200" dirty="0"/>
              <a:t> even if the group neglects or fails to complete the task.</a:t>
            </a:r>
          </a:p>
        </p:txBody>
      </p:sp>
      <p:sp>
        <p:nvSpPr>
          <p:cNvPr id="4915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4715703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b="1"/>
              <a:t>Contingency Model of Leadership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905000"/>
            <a:ext cx="7315200" cy="4267200"/>
          </a:xfrm>
        </p:spPr>
        <p:txBody>
          <a:bodyPr/>
          <a:lstStyle/>
          <a:p>
            <a:pPr marL="609600" indent="-609600" algn="ctr">
              <a:spcAft>
                <a:spcPts val="600"/>
              </a:spcAft>
              <a:buNone/>
            </a:pPr>
            <a:r>
              <a:rPr lang="en-US" sz="3600" b="1"/>
              <a:t>What Is the Leadership Situation? 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Are leader-member relations positive, negative, or somewhere in between?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Is the task highly structured, moderately structured, or unstructured?</a:t>
            </a:r>
          </a:p>
          <a:p>
            <a:pPr marL="609600" indent="-609600">
              <a:buFontTx/>
              <a:buAutoNum type="arabicPeriod"/>
            </a:pPr>
            <a:r>
              <a:rPr lang="en-US"/>
              <a:t>Does the leader have a lot of power, moderate power, or little power?</a:t>
            </a:r>
          </a:p>
        </p:txBody>
      </p:sp>
      <p:sp>
        <p:nvSpPr>
          <p:cNvPr id="50177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5909321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/>
          <p:cNvSpPr>
            <a:spLocks noGrp="1"/>
          </p:cNvSpPr>
          <p:nvPr>
            <p:ph type="title"/>
          </p:nvPr>
        </p:nvSpPr>
        <p:spPr>
          <a:xfrm>
            <a:off x="336061" y="2467222"/>
            <a:ext cx="11777785" cy="3992563"/>
          </a:xfrm>
        </p:spPr>
        <p:txBody>
          <a:bodyPr>
            <a:normAutofit fontScale="90000"/>
          </a:bodyPr>
          <a:lstStyle/>
          <a:p>
            <a:r>
              <a:rPr lang="en-US" dirty="0"/>
              <a:t>On board</a:t>
            </a:r>
            <a:br>
              <a:rPr lang="en-US" dirty="0"/>
            </a:br>
            <a:r>
              <a:rPr lang="en-US" dirty="0"/>
              <a:t>1. What makes a good leader? </a:t>
            </a:r>
            <a:br>
              <a:rPr lang="en-US" dirty="0"/>
            </a:br>
            <a:r>
              <a:rPr lang="en-US" dirty="0"/>
              <a:t>Opinion , talent, charisma, cool, generous, huge contribution, will, optimistic, decisive, determine, logical, work hard, skillful. effort</a:t>
            </a:r>
            <a:br>
              <a:rPr lang="en-US" dirty="0"/>
            </a:br>
            <a:r>
              <a:rPr lang="en-US" dirty="0"/>
              <a:t>2. What kind of power is required for a leader?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17410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6179340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3074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/>
              <a:t>Contingency Model</a:t>
            </a:r>
          </a:p>
        </p:txBody>
      </p:sp>
      <p:sp>
        <p:nvSpPr>
          <p:cNvPr id="5120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1203" name="Picture 4" descr="E:\WIG6e_Converted_art\EW505F0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676400"/>
            <a:ext cx="7181850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262929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>
          <a:xfrm>
            <a:off x="812800" y="685800"/>
            <a:ext cx="12357100" cy="1219200"/>
          </a:xfrm>
        </p:spPr>
        <p:txBody>
          <a:bodyPr>
            <a:normAutofit/>
          </a:bodyPr>
          <a:lstStyle/>
          <a:p>
            <a:pPr eaLnBrk="1" hangingPunct="1"/>
            <a:r>
              <a:rPr lang="en-US" dirty="0">
                <a:solidFill>
                  <a:srgbClr val="0070C0"/>
                </a:solidFill>
              </a:rPr>
              <a:t>Implications of the Contingency Model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558800" y="2209801"/>
            <a:ext cx="9271000" cy="3763963"/>
          </a:xfrm>
        </p:spPr>
        <p:txBody>
          <a:bodyPr/>
          <a:lstStyle/>
          <a:p>
            <a:pPr marL="0">
              <a:buNone/>
              <a:defRPr/>
            </a:pPr>
            <a:r>
              <a:rPr lang="en-US" dirty="0"/>
              <a:t>Change the situation to your leadership style, rather than changing your leadership style.</a:t>
            </a:r>
          </a:p>
          <a:p>
            <a:pPr eaLnBrk="1" hangingPunct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dirty="0"/>
              <a:t>You may need to gain group trust and support.</a:t>
            </a:r>
          </a:p>
          <a:p>
            <a:pPr eaLnBrk="1" hangingPunct="1">
              <a:lnSpc>
                <a:spcPct val="90000"/>
              </a:lnSpc>
              <a:buFont typeface="Arial" charset="0"/>
              <a:buChar char="•"/>
              <a:defRPr/>
            </a:pPr>
            <a:r>
              <a:rPr lang="en-US" dirty="0"/>
              <a:t>You may need to modify the amount or type of power you have and the structure of the task.</a:t>
            </a:r>
          </a:p>
        </p:txBody>
      </p:sp>
      <p:sp>
        <p:nvSpPr>
          <p:cNvPr id="5222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548786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>
          <a:xfrm>
            <a:off x="254000" y="776288"/>
            <a:ext cx="10452100" cy="12192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Hersey-Blanchard’s Situational Leadership Model (p.91)</a:t>
            </a:r>
          </a:p>
        </p:txBody>
      </p:sp>
      <p:sp>
        <p:nvSpPr>
          <p:cNvPr id="41987" name="Content Placeholder 2"/>
          <p:cNvSpPr>
            <a:spLocks noGrp="1"/>
          </p:cNvSpPr>
          <p:nvPr>
            <p:ph idx="1"/>
          </p:nvPr>
        </p:nvSpPr>
        <p:spPr>
          <a:xfrm>
            <a:off x="482600" y="2332038"/>
            <a:ext cx="11480800" cy="3687762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altLang="x-none" dirty="0"/>
              <a:t>Leaders </a:t>
            </a:r>
            <a:r>
              <a:rPr lang="en-US" altLang="x-none" b="1" dirty="0">
                <a:solidFill>
                  <a:schemeClr val="accent3">
                    <a:lumMod val="50000"/>
                  </a:schemeClr>
                </a:solidFill>
              </a:rPr>
              <a:t>adapt</a:t>
            </a:r>
            <a:r>
              <a:rPr lang="en-US" altLang="x-none" dirty="0"/>
              <a:t> their leadership style to </a:t>
            </a:r>
            <a:r>
              <a:rPr lang="en-US" altLang="x-none" b="1" dirty="0">
                <a:solidFill>
                  <a:schemeClr val="accent3">
                    <a:lumMod val="50000"/>
                  </a:schemeClr>
                </a:solidFill>
              </a:rPr>
              <a:t>the level of member readiness</a:t>
            </a:r>
            <a:r>
              <a:rPr lang="en-US" altLang="x-none" dirty="0"/>
              <a:t>. </a:t>
            </a:r>
          </a:p>
          <a:p>
            <a:pPr>
              <a:buFont typeface="Arial" charset="0"/>
              <a:buChar char="•"/>
              <a:defRPr/>
            </a:pPr>
            <a:r>
              <a:rPr lang="en-US" altLang="x-none" dirty="0"/>
              <a:t>Member Readiness: The extent to which group members are </a:t>
            </a:r>
            <a:r>
              <a:rPr lang="en-US" altLang="x-none" i="1" dirty="0"/>
              <a:t>willing</a:t>
            </a:r>
            <a:r>
              <a:rPr lang="en-US" altLang="x-none" dirty="0"/>
              <a:t> and </a:t>
            </a:r>
            <a:r>
              <a:rPr lang="en-US" altLang="x-none" i="1" dirty="0"/>
              <a:t>able</a:t>
            </a:r>
            <a:r>
              <a:rPr lang="en-US" altLang="x-none" dirty="0"/>
              <a:t> to work together to achieve a common goal.</a:t>
            </a:r>
          </a:p>
        </p:txBody>
      </p:sp>
      <p:sp>
        <p:nvSpPr>
          <p:cNvPr id="53249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65902583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Title 1"/>
          <p:cNvSpPr>
            <a:spLocks noGrp="1"/>
          </p:cNvSpPr>
          <p:nvPr>
            <p:ph type="title"/>
          </p:nvPr>
        </p:nvSpPr>
        <p:spPr>
          <a:xfrm>
            <a:off x="381000" y="342900"/>
            <a:ext cx="8229600" cy="914400"/>
          </a:xfrm>
        </p:spPr>
        <p:txBody>
          <a:bodyPr>
            <a:normAutofit/>
          </a:bodyPr>
          <a:lstStyle/>
          <a:p>
            <a:r>
              <a:rPr lang="en-US" sz="5400" b="1" dirty="0">
                <a:solidFill>
                  <a:srgbClr val="0070C0"/>
                </a:solidFill>
              </a:rPr>
              <a:t>Hersey-Blanchard’s Model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571500" y="1676400"/>
            <a:ext cx="11785600" cy="4419600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  <a:defRPr/>
            </a:pPr>
            <a:r>
              <a:rPr lang="en-US" dirty="0"/>
              <a:t>As a group’s readiness increases, leaders should rely more on relationship behavior than task behavior. 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b="1" dirty="0"/>
              <a:t>The Telling Stage: </a:t>
            </a:r>
            <a:r>
              <a:rPr lang="en-US" dirty="0"/>
              <a:t>Low Readiness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b="1" dirty="0"/>
              <a:t>The Selling Stage: </a:t>
            </a:r>
            <a:r>
              <a:rPr lang="en-US" dirty="0"/>
              <a:t>Moderate Readiness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b="1" dirty="0"/>
              <a:t>The Participating Stage:</a:t>
            </a:r>
            <a:r>
              <a:rPr lang="en-US" dirty="0"/>
              <a:t> Moderate to High Readiness 	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b="1" dirty="0"/>
              <a:t>Delegating Stage: </a:t>
            </a:r>
            <a:r>
              <a:rPr lang="en-US" dirty="0"/>
              <a:t>High Readiness</a:t>
            </a:r>
          </a:p>
        </p:txBody>
      </p:sp>
      <p:sp>
        <p:nvSpPr>
          <p:cNvPr id="5427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20484255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3"/>
          <p:cNvSpPr>
            <a:spLocks noGrp="1"/>
          </p:cNvSpPr>
          <p:nvPr>
            <p:ph type="title"/>
          </p:nvPr>
        </p:nvSpPr>
        <p:spPr>
          <a:xfrm rot="18900000">
            <a:off x="-990600" y="2301133"/>
            <a:ext cx="8229600" cy="914400"/>
          </a:xfrm>
        </p:spPr>
        <p:txBody>
          <a:bodyPr>
            <a:normAutofit/>
          </a:bodyPr>
          <a:lstStyle/>
          <a:p>
            <a:r>
              <a:rPr lang="en-US" sz="5400" b="1" dirty="0"/>
              <a:t>Hersey-Blanchard’s Model</a:t>
            </a:r>
          </a:p>
        </p:txBody>
      </p:sp>
      <p:sp>
        <p:nvSpPr>
          <p:cNvPr id="55297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5299" name="Picture 2" descr="E:\WIG6e_Converted_art\EW505F0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1834" y="750888"/>
            <a:ext cx="6837654" cy="542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7934801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Title 1"/>
          <p:cNvSpPr>
            <a:spLocks noGrp="1"/>
          </p:cNvSpPr>
          <p:nvPr>
            <p:ph type="title"/>
          </p:nvPr>
        </p:nvSpPr>
        <p:spPr>
          <a:xfrm>
            <a:off x="1981200" y="685800"/>
            <a:ext cx="8229600" cy="1219200"/>
          </a:xfrm>
        </p:spPr>
        <p:txBody>
          <a:bodyPr>
            <a:normAutofit fontScale="90000"/>
          </a:bodyPr>
          <a:lstStyle/>
          <a:p>
            <a:r>
              <a:rPr lang="en-US" b="1"/>
              <a:t>Group Development and Leadership Stages</a:t>
            </a:r>
          </a:p>
        </p:txBody>
      </p:sp>
      <p:sp>
        <p:nvSpPr>
          <p:cNvPr id="5632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6323" name="Picture 2" descr="E:\WIG6e_Converted_art\EW505F0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0" y="228601"/>
            <a:ext cx="7924800" cy="6513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273837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8" name="Title 1"/>
          <p:cNvSpPr>
            <a:spLocks noGrp="1"/>
          </p:cNvSpPr>
          <p:nvPr>
            <p:ph type="title"/>
          </p:nvPr>
        </p:nvSpPr>
        <p:spPr>
          <a:xfrm>
            <a:off x="7772400" y="274638"/>
            <a:ext cx="2438400" cy="2316162"/>
          </a:xfrm>
        </p:spPr>
        <p:txBody>
          <a:bodyPr/>
          <a:lstStyle/>
          <a:p>
            <a:r>
              <a:rPr lang="en-US" sz="3200" u="sng"/>
              <a:t>Know your members</a:t>
            </a:r>
          </a:p>
        </p:txBody>
      </p:sp>
      <p:sp>
        <p:nvSpPr>
          <p:cNvPr id="57345" name="Footer Placeholder 2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7346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0" y="12700"/>
            <a:ext cx="6756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7347" name="Rectangle 4"/>
          <p:cNvSpPr>
            <a:spLocks noChangeArrowheads="1"/>
          </p:cNvSpPr>
          <p:nvPr/>
        </p:nvSpPr>
        <p:spPr bwMode="auto">
          <a:xfrm>
            <a:off x="3111500" y="90488"/>
            <a:ext cx="288636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800">
                <a:latin typeface="Arial" panose="020B0604020202020204" pitchFamily="34" charset="0"/>
              </a:rPr>
              <a:t>Hersey-Blanchard’s Model</a:t>
            </a:r>
          </a:p>
        </p:txBody>
      </p:sp>
    </p:spTree>
    <p:extLst>
      <p:ext uri="{BB962C8B-B14F-4D97-AF65-F5344CB8AC3E}">
        <p14:creationId xmlns:p14="http://schemas.microsoft.com/office/powerpoint/2010/main" val="421465253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8370" name="Footer Placeholder 2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8371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43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6975823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273050"/>
            <a:ext cx="822960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5400" b="1"/>
              <a:t>Transformational Theory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825500" y="1714500"/>
            <a:ext cx="7421685" cy="41148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1800" dirty="0"/>
              <a:t>Emphasizes </a:t>
            </a:r>
            <a:r>
              <a:rPr lang="en-US" sz="1800" u="sng" dirty="0"/>
              <a:t>what leader accomplishes</a:t>
            </a:r>
            <a:r>
              <a:rPr lang="en-US" sz="1800" dirty="0"/>
              <a:t>, not </a:t>
            </a:r>
            <a:r>
              <a:rPr lang="en-US" sz="1800"/>
              <a:t>their </a:t>
            </a:r>
            <a:r>
              <a:rPr lang="en-US" sz="1800">
                <a:solidFill>
                  <a:srgbClr val="4F6228"/>
                </a:solidFill>
              </a:rPr>
              <a:t>personal </a:t>
            </a:r>
            <a:r>
              <a:rPr lang="en-US" sz="1800" dirty="0">
                <a:solidFill>
                  <a:srgbClr val="4F6228"/>
                </a:solidFill>
              </a:rPr>
              <a:t>characteristics</a:t>
            </a:r>
            <a:r>
              <a:rPr lang="en-US" sz="1800" dirty="0"/>
              <a:t> or </a:t>
            </a:r>
            <a:r>
              <a:rPr lang="en-US" sz="1800" dirty="0">
                <a:solidFill>
                  <a:srgbClr val="4F6228"/>
                </a:solidFill>
              </a:rPr>
              <a:t>relationships with group members   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sz="1800" dirty="0"/>
          </a:p>
          <a:p>
            <a:pPr eaLnBrk="1" hangingPunct="1"/>
            <a:r>
              <a:rPr lang="en-US" sz="1800" dirty="0"/>
              <a:t>Convert goals =&gt; action.</a:t>
            </a:r>
          </a:p>
        </p:txBody>
      </p:sp>
      <p:sp>
        <p:nvSpPr>
          <p:cNvPr id="5939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59396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587" y="2660284"/>
            <a:ext cx="3617913" cy="2036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818510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11811000" cy="1371600"/>
          </a:xfrm>
        </p:spPr>
        <p:txBody>
          <a:bodyPr>
            <a:normAutofit fontScale="90000"/>
          </a:bodyPr>
          <a:lstStyle/>
          <a:p>
            <a:r>
              <a:rPr lang="en-US" sz="5400" b="1" dirty="0"/>
              <a:t>Transformational Leadership Characteristics</a:t>
            </a:r>
          </a:p>
        </p:txBody>
      </p:sp>
      <p:sp>
        <p:nvSpPr>
          <p:cNvPr id="60419" name="Content Placeholder 2"/>
          <p:cNvSpPr>
            <a:spLocks noGrp="1"/>
          </p:cNvSpPr>
          <p:nvPr>
            <p:ph sz="half" idx="1"/>
          </p:nvPr>
        </p:nvSpPr>
        <p:spPr>
          <a:xfrm>
            <a:off x="1282700" y="1379538"/>
            <a:ext cx="3505200" cy="3352800"/>
          </a:xfrm>
        </p:spPr>
        <p:txBody>
          <a:bodyPr/>
          <a:lstStyle/>
          <a:p>
            <a:r>
              <a:rPr lang="en-US" sz="4400" dirty="0"/>
              <a:t>Charismatic</a:t>
            </a:r>
          </a:p>
          <a:p>
            <a:r>
              <a:rPr lang="en-US" sz="4400" dirty="0"/>
              <a:t>Visionary</a:t>
            </a:r>
          </a:p>
          <a:p>
            <a:r>
              <a:rPr lang="en-US" sz="4400" dirty="0"/>
              <a:t>Supportive</a:t>
            </a:r>
          </a:p>
        </p:txBody>
      </p:sp>
      <p:sp>
        <p:nvSpPr>
          <p:cNvPr id="60420" name="Content Placeholder 3"/>
          <p:cNvSpPr>
            <a:spLocks noGrp="1"/>
          </p:cNvSpPr>
          <p:nvPr>
            <p:ph sz="half" idx="2"/>
          </p:nvPr>
        </p:nvSpPr>
        <p:spPr>
          <a:xfrm>
            <a:off x="6096000" y="1371600"/>
            <a:ext cx="3581400" cy="3230562"/>
          </a:xfrm>
        </p:spPr>
        <p:txBody>
          <a:bodyPr/>
          <a:lstStyle/>
          <a:p>
            <a:r>
              <a:rPr lang="en-US" sz="4400" dirty="0"/>
              <a:t>Empowering</a:t>
            </a:r>
          </a:p>
          <a:p>
            <a:r>
              <a:rPr lang="en-US" sz="4400" dirty="0"/>
              <a:t>Innovative</a:t>
            </a:r>
          </a:p>
          <a:p>
            <a:r>
              <a:rPr lang="en-US" sz="4400" dirty="0"/>
              <a:t>Modeling</a:t>
            </a:r>
          </a:p>
          <a:p>
            <a:endParaRPr lang="en-US" dirty="0"/>
          </a:p>
        </p:txBody>
      </p:sp>
      <p:sp>
        <p:nvSpPr>
          <p:cNvPr id="60417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60421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3400" y="3959225"/>
            <a:ext cx="3683000" cy="2014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2075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266700" y="177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>
                <a:solidFill>
                  <a:srgbClr val="0070C0"/>
                </a:solidFill>
              </a:rPr>
              <a:t>Leaders and Leadership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>
          <a:xfrm>
            <a:off x="0" y="1828801"/>
            <a:ext cx="12192000" cy="4892675"/>
          </a:xfrm>
        </p:spPr>
        <p:txBody>
          <a:bodyPr/>
          <a:lstStyle/>
          <a:p>
            <a:pPr algn="ctr" eaLnBrk="1" hangingPunct="1">
              <a:buFontTx/>
              <a:buNone/>
            </a:pPr>
            <a:r>
              <a:rPr lang="en-US" b="1" dirty="0"/>
              <a:t>Leadership</a:t>
            </a:r>
            <a:r>
              <a:rPr lang="en-US" dirty="0"/>
              <a:t>   </a:t>
            </a:r>
          </a:p>
          <a:p>
            <a:pPr algn="ctr" eaLnBrk="1" hangingPunct="1">
              <a:buFontTx/>
              <a:buNone/>
            </a:pPr>
            <a:r>
              <a:rPr lang="en-US" sz="4000" b="1" u="sng" dirty="0">
                <a:solidFill>
                  <a:schemeClr val="accent2"/>
                </a:solidFill>
              </a:rPr>
              <a:t>The ability to make strategic decisions </a:t>
            </a:r>
            <a:r>
              <a:rPr lang="en-US" dirty="0"/>
              <a:t>and use communication effectively to mobilize group members toward </a:t>
            </a:r>
          </a:p>
          <a:p>
            <a:pPr algn="ctr" eaLnBrk="1" hangingPunct="1">
              <a:buFontTx/>
              <a:buNone/>
            </a:pPr>
            <a:r>
              <a:rPr lang="en-US" sz="4000" b="1" dirty="0">
                <a:solidFill>
                  <a:schemeClr val="tx2"/>
                </a:solidFill>
              </a:rPr>
              <a:t>achieving a common goal</a:t>
            </a:r>
          </a:p>
          <a:p>
            <a:pPr algn="ctr" eaLnBrk="1" hangingPunct="1">
              <a:buFontTx/>
              <a:buNone/>
            </a:pPr>
            <a:endParaRPr lang="en-US" sz="1800" dirty="0"/>
          </a:p>
          <a:p>
            <a:pPr algn="ctr" eaLnBrk="1" hangingPunct="1"/>
            <a:r>
              <a:rPr lang="en-US" dirty="0"/>
              <a:t>A leader is a person.</a:t>
            </a:r>
          </a:p>
          <a:p>
            <a:pPr algn="ctr" eaLnBrk="1" hangingPunct="1"/>
            <a:r>
              <a:rPr lang="en-US" dirty="0"/>
              <a:t>Leadership is a behavior. </a:t>
            </a:r>
          </a:p>
        </p:txBody>
      </p:sp>
      <p:sp>
        <p:nvSpPr>
          <p:cNvPr id="18433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40473642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4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1143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b="1"/>
              <a:t>5-M Model of Leadership Effectiveness</a:t>
            </a:r>
          </a:p>
        </p:txBody>
      </p:sp>
      <p:sp>
        <p:nvSpPr>
          <p:cNvPr id="61443" name="Rectangle 5"/>
          <p:cNvSpPr>
            <a:spLocks noGrp="1" noChangeArrowheads="1"/>
          </p:cNvSpPr>
          <p:nvPr>
            <p:ph idx="1"/>
          </p:nvPr>
        </p:nvSpPr>
        <p:spPr>
          <a:xfrm>
            <a:off x="2438400" y="2133600"/>
            <a:ext cx="7543800" cy="4038600"/>
          </a:xfrm>
        </p:spPr>
        <p:txBody>
          <a:bodyPr>
            <a:normAutofit/>
          </a:bodyPr>
          <a:lstStyle/>
          <a:p>
            <a:pPr marL="609600" indent="-609600">
              <a:buNone/>
            </a:pPr>
            <a:r>
              <a:rPr lang="en-US" sz="3600" b="1"/>
              <a:t>Interdependent Leadership Functions:</a:t>
            </a:r>
          </a:p>
          <a:p>
            <a:pPr marL="992188" lvl="1" indent="-533400">
              <a:buFontTx/>
              <a:buAutoNum type="arabicPeriod"/>
            </a:pPr>
            <a:r>
              <a:rPr lang="en-US" sz="3600" b="1"/>
              <a:t>M</a:t>
            </a:r>
            <a:r>
              <a:rPr lang="en-US" sz="3600"/>
              <a:t>odel leadership behavior</a:t>
            </a:r>
          </a:p>
          <a:p>
            <a:pPr marL="992188" lvl="1" indent="-533400">
              <a:buFontTx/>
              <a:buAutoNum type="arabicPeriod"/>
            </a:pPr>
            <a:r>
              <a:rPr lang="en-US" sz="3600" b="1"/>
              <a:t>M</a:t>
            </a:r>
            <a:r>
              <a:rPr lang="en-US" sz="3600"/>
              <a:t>otivate members</a:t>
            </a:r>
          </a:p>
          <a:p>
            <a:pPr marL="992188" lvl="1" indent="-533400">
              <a:buFontTx/>
              <a:buAutoNum type="arabicPeriod"/>
            </a:pPr>
            <a:r>
              <a:rPr lang="en-US" sz="3600" b="1"/>
              <a:t>M</a:t>
            </a:r>
            <a:r>
              <a:rPr lang="en-US" sz="3600"/>
              <a:t>anage group process</a:t>
            </a:r>
          </a:p>
          <a:p>
            <a:pPr marL="992188" lvl="1" indent="-533400">
              <a:buFontTx/>
              <a:buAutoNum type="arabicPeriod"/>
            </a:pPr>
            <a:r>
              <a:rPr lang="en-US" sz="3600" b="1"/>
              <a:t>M</a:t>
            </a:r>
            <a:r>
              <a:rPr lang="en-US" sz="3600"/>
              <a:t>ake decisions</a:t>
            </a:r>
          </a:p>
          <a:p>
            <a:pPr marL="992188" lvl="1" indent="-533400">
              <a:buFontTx/>
              <a:buAutoNum type="arabicPeriod"/>
            </a:pPr>
            <a:r>
              <a:rPr lang="en-US" sz="3600" b="1"/>
              <a:t>M</a:t>
            </a:r>
            <a:r>
              <a:rPr lang="en-US" sz="3600"/>
              <a:t>entor members</a:t>
            </a:r>
          </a:p>
        </p:txBody>
      </p:sp>
      <p:sp>
        <p:nvSpPr>
          <p:cNvPr id="6144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208107507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>
          <a:xfrm>
            <a:off x="1943100" y="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sz="3600" b="1">
                <a:solidFill>
                  <a:schemeClr val="tx2"/>
                </a:solidFill>
              </a:rPr>
              <a:t>5-M Model of Leadership Effectiveness</a:t>
            </a:r>
            <a:br>
              <a:rPr lang="en-US" sz="3600" b="1">
                <a:solidFill>
                  <a:schemeClr val="tx2"/>
                </a:solidFill>
              </a:rPr>
            </a:br>
            <a:r>
              <a:rPr lang="en-US" sz="3600" b="1">
                <a:solidFill>
                  <a:schemeClr val="tx2"/>
                </a:solidFill>
              </a:rPr>
              <a:t>(p. 94)</a:t>
            </a:r>
          </a:p>
        </p:txBody>
      </p:sp>
      <p:sp>
        <p:nvSpPr>
          <p:cNvPr id="6246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62467" name="Picture 2" descr="E:\WIG6e_Converted_art\EW505F0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1066801"/>
            <a:ext cx="6330950" cy="6100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2468" name="TextBox 1"/>
          <p:cNvSpPr txBox="1">
            <a:spLocks noChangeArrowheads="1"/>
          </p:cNvSpPr>
          <p:nvPr/>
        </p:nvSpPr>
        <p:spPr bwMode="auto">
          <a:xfrm>
            <a:off x="10058400" y="1828801"/>
            <a:ext cx="2260600" cy="41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571500" indent="-5715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sz="700">
                <a:latin typeface="Arial" panose="020B0604020202020204" pitchFamily="34" charset="0"/>
              </a:rPr>
              <a:t>Which one is most important?</a:t>
            </a:r>
          </a:p>
          <a:p>
            <a:pPr>
              <a:spcBef>
                <a:spcPct val="0"/>
              </a:spcBef>
            </a:pPr>
            <a:r>
              <a:rPr lang="en-US" sz="700">
                <a:latin typeface="Arial" panose="020B0604020202020204" pitchFamily="34" charset="0"/>
              </a:rPr>
              <a:t>Which one does a leader need to do all the time?</a:t>
            </a:r>
          </a:p>
        </p:txBody>
      </p:sp>
    </p:spTree>
    <p:extLst>
      <p:ext uri="{BB962C8B-B14F-4D97-AF65-F5344CB8AC3E}">
        <p14:creationId xmlns:p14="http://schemas.microsoft.com/office/powerpoint/2010/main" val="11177750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/>
              <a:t>What is missing in 5M model leadership: mentor, model, motivate, make decision, </a:t>
            </a:r>
            <a:r>
              <a:rPr lang="is-IS"/>
              <a:t>…......</a:t>
            </a:r>
            <a:r>
              <a:rPr lang="en-US"/>
              <a:t>?</a:t>
            </a:r>
          </a:p>
        </p:txBody>
      </p:sp>
      <p:sp>
        <p:nvSpPr>
          <p:cNvPr id="63490" name="Content Placeholder 3"/>
          <p:cNvSpPr>
            <a:spLocks noGrp="1"/>
          </p:cNvSpPr>
          <p:nvPr>
            <p:ph idx="1"/>
          </p:nvPr>
        </p:nvSpPr>
        <p:spPr>
          <a:xfrm>
            <a:off x="1974850" y="2971801"/>
            <a:ext cx="8229600" cy="4525963"/>
          </a:xfrm>
        </p:spPr>
        <p:txBody>
          <a:bodyPr/>
          <a:lstStyle/>
          <a:p>
            <a:r>
              <a:rPr lang="en-US"/>
              <a:t>A. mama</a:t>
            </a:r>
          </a:p>
          <a:p>
            <a:r>
              <a:rPr lang="en-US"/>
              <a:t>B. ma</a:t>
            </a:r>
          </a:p>
          <a:p>
            <a:r>
              <a:rPr lang="en-US"/>
              <a:t>C. </a:t>
            </a:r>
            <a:r>
              <a:rPr lang="en-US">
                <a:solidFill>
                  <a:srgbClr val="FF0000"/>
                </a:solidFill>
              </a:rPr>
              <a:t>manage </a:t>
            </a:r>
          </a:p>
          <a:p>
            <a:r>
              <a:rPr lang="en-US"/>
              <a:t>D. meomeo </a:t>
            </a:r>
          </a:p>
        </p:txBody>
      </p:sp>
      <p:sp>
        <p:nvSpPr>
          <p:cNvPr id="63491" name="Footer Placeholder 2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4028891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>
          <a:xfrm>
            <a:off x="1981200" y="685800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/>
              <a:t>Gender and Leadership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idx="1"/>
          </p:nvPr>
        </p:nvSpPr>
        <p:spPr>
          <a:xfrm>
            <a:off x="2438400" y="1828800"/>
            <a:ext cx="7315200" cy="4343400"/>
          </a:xfrm>
        </p:spPr>
        <p:txBody>
          <a:bodyPr>
            <a:normAutofit lnSpcReduction="10000"/>
          </a:bodyPr>
          <a:lstStyle/>
          <a:p>
            <a:pPr>
              <a:spcAft>
                <a:spcPts val="600"/>
              </a:spcAft>
            </a:pPr>
            <a:r>
              <a:rPr lang="en-US" sz="2800"/>
              <a:t>“Although male and female leaders may act the same, there is a tendency for women to be perceived more negatively or to have to act differently to gain leadership.”</a:t>
            </a:r>
          </a:p>
          <a:p>
            <a:pPr eaLnBrk="1" hangingPunct="1">
              <a:lnSpc>
                <a:spcPct val="90000"/>
              </a:lnSpc>
            </a:pPr>
            <a:r>
              <a:rPr lang="en-US" sz="2800"/>
              <a:t>Instead of asking whether a female leader is different than a male leader, ask whether she is an </a:t>
            </a:r>
            <a:r>
              <a:rPr lang="en-US" sz="2800" i="1"/>
              <a:t>effective</a:t>
            </a:r>
            <a:r>
              <a:rPr lang="en-US" sz="2800"/>
              <a:t> leader.</a:t>
            </a:r>
          </a:p>
          <a:p>
            <a:pPr algn="r" eaLnBrk="1" hangingPunct="1">
              <a:lnSpc>
                <a:spcPct val="90000"/>
              </a:lnSpc>
              <a:buFontTx/>
              <a:buNone/>
            </a:pPr>
            <a:endParaRPr lang="en-US">
              <a:solidFill>
                <a:srgbClr val="231F20"/>
              </a:solidFill>
            </a:endParaRPr>
          </a:p>
          <a:p>
            <a:pPr algn="r" eaLnBrk="1" hangingPunct="1">
              <a:lnSpc>
                <a:spcPct val="90000"/>
              </a:lnSpc>
              <a:buFontTx/>
              <a:buNone/>
            </a:pPr>
            <a:r>
              <a:rPr lang="en-US">
                <a:solidFill>
                  <a:srgbClr val="231F20"/>
                </a:solidFill>
              </a:rPr>
              <a:t>Rodney Napier and Matti Gershenfeld</a:t>
            </a:r>
          </a:p>
          <a:p>
            <a:pPr algn="r" eaLnBrk="1" hangingPunct="1">
              <a:lnSpc>
                <a:spcPct val="90000"/>
              </a:lnSpc>
              <a:buFontTx/>
              <a:buNone/>
            </a:pPr>
            <a:r>
              <a:rPr lang="en-US" i="1">
                <a:solidFill>
                  <a:srgbClr val="231F20"/>
                </a:solidFill>
              </a:rPr>
              <a:t>Groups: Theory and Experience</a:t>
            </a:r>
            <a:endParaRPr lang="en-US"/>
          </a:p>
        </p:txBody>
      </p:sp>
      <p:sp>
        <p:nvSpPr>
          <p:cNvPr id="6758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2653130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>
          <a:xfrm>
            <a:off x="1121508" y="943708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Leadership and Power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idx="1"/>
          </p:nvPr>
        </p:nvSpPr>
        <p:spPr>
          <a:xfrm>
            <a:off x="922216" y="2184400"/>
            <a:ext cx="10957169" cy="3810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3500" dirty="0"/>
              <a:t>Power is “the quality without which leaders cannot lead.”</a:t>
            </a:r>
          </a:p>
          <a:p>
            <a:pPr eaLnBrk="1" hangingPunct="1"/>
            <a:r>
              <a:rPr lang="en-US" sz="3500" dirty="0"/>
              <a:t>Power is the ability or authority to </a:t>
            </a:r>
            <a:r>
              <a:rPr lang="en-US" sz="3500" dirty="0">
                <a:solidFill>
                  <a:srgbClr val="FF0000"/>
                </a:solidFill>
              </a:rPr>
              <a:t>influence and motivate others</a:t>
            </a:r>
            <a:r>
              <a:rPr lang="en-US" sz="3500" dirty="0"/>
              <a:t>.</a:t>
            </a:r>
          </a:p>
          <a:p>
            <a:pPr eaLnBrk="1" hangingPunct="1">
              <a:buFontTx/>
              <a:buNone/>
            </a:pPr>
            <a:endParaRPr lang="en-US" sz="900" dirty="0"/>
          </a:p>
          <a:p>
            <a:pPr algn="r" eaLnBrk="1" hangingPunct="1">
              <a:buFontTx/>
              <a:buNone/>
            </a:pPr>
            <a:endParaRPr lang="en-US" dirty="0">
              <a:solidFill>
                <a:srgbClr val="231F20"/>
              </a:solidFill>
            </a:endParaRPr>
          </a:p>
          <a:p>
            <a:pPr algn="r" eaLnBrk="1" hangingPunct="1">
              <a:buFontTx/>
              <a:buNone/>
            </a:pPr>
            <a:r>
              <a:rPr lang="en-US" dirty="0">
                <a:solidFill>
                  <a:srgbClr val="231F20"/>
                </a:solidFill>
              </a:rPr>
              <a:t>Warren </a:t>
            </a:r>
            <a:r>
              <a:rPr lang="en-US" dirty="0" err="1">
                <a:solidFill>
                  <a:srgbClr val="231F20"/>
                </a:solidFill>
              </a:rPr>
              <a:t>Bennis</a:t>
            </a:r>
            <a:r>
              <a:rPr lang="en-US" dirty="0">
                <a:solidFill>
                  <a:srgbClr val="231F20"/>
                </a:solidFill>
              </a:rPr>
              <a:t> and Bruce </a:t>
            </a:r>
            <a:r>
              <a:rPr lang="en-US" dirty="0" err="1">
                <a:solidFill>
                  <a:srgbClr val="231F20"/>
                </a:solidFill>
              </a:rPr>
              <a:t>Nanus</a:t>
            </a:r>
            <a:endParaRPr lang="en-US" dirty="0">
              <a:solidFill>
                <a:srgbClr val="231F20"/>
              </a:solidFill>
            </a:endParaRPr>
          </a:p>
          <a:p>
            <a:pPr algn="r" eaLnBrk="1" hangingPunct="1">
              <a:buFontTx/>
              <a:buNone/>
            </a:pPr>
            <a:r>
              <a:rPr lang="en-US" dirty="0">
                <a:solidFill>
                  <a:srgbClr val="231F20"/>
                </a:solidFill>
              </a:rPr>
              <a:t> </a:t>
            </a:r>
            <a:r>
              <a:rPr lang="en-US" i="1" dirty="0">
                <a:solidFill>
                  <a:srgbClr val="231F20"/>
                </a:solidFill>
              </a:rPr>
              <a:t>Leaders: The Strategies for Taking Charge </a:t>
            </a:r>
            <a:endParaRPr lang="en-US" dirty="0"/>
          </a:p>
        </p:txBody>
      </p:sp>
      <p:sp>
        <p:nvSpPr>
          <p:cNvPr id="19457" name="Footer Placeholder 3"/>
          <p:cNvSpPr>
            <a:spLocks noGrp="1"/>
          </p:cNvSpPr>
          <p:nvPr>
            <p:ph type="ftr" sz="quarter" idx="11"/>
          </p:nvPr>
        </p:nvSpPr>
        <p:spPr bwMode="auto">
          <a:xfrm>
            <a:off x="8550032" y="6405078"/>
            <a:ext cx="3498698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511227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043354" y="818661"/>
            <a:ext cx="8229600" cy="914400"/>
          </a:xfrm>
        </p:spPr>
        <p:txBody>
          <a:bodyPr/>
          <a:lstStyle/>
          <a:p>
            <a:pPr eaLnBrk="1" hangingPunct="1"/>
            <a:r>
              <a:rPr lang="en-US" sz="5400" b="1" dirty="0"/>
              <a:t>Types of Position Power</a:t>
            </a:r>
          </a:p>
        </p:txBody>
      </p:sp>
      <p:sp>
        <p:nvSpPr>
          <p:cNvPr id="19459" name="Content Placeholder 3"/>
          <p:cNvSpPr>
            <a:spLocks noGrp="1"/>
          </p:cNvSpPr>
          <p:nvPr>
            <p:ph idx="1"/>
          </p:nvPr>
        </p:nvSpPr>
        <p:spPr>
          <a:xfrm>
            <a:off x="418124" y="2116385"/>
            <a:ext cx="11265876" cy="4525962"/>
          </a:xfrm>
        </p:spPr>
        <p:txBody>
          <a:bodyPr>
            <a:normAutofit/>
          </a:bodyPr>
          <a:lstStyle/>
          <a:p>
            <a:pPr eaLnBrk="1" hangingPunct="1">
              <a:buFont typeface="Arial" charset="0"/>
              <a:buChar char="•"/>
              <a:defRPr/>
            </a:pPr>
            <a:r>
              <a:rPr lang="en-US" altLang="x-none" sz="2800" b="1" dirty="0"/>
              <a:t>Legitimate Power </a:t>
            </a:r>
            <a:r>
              <a:rPr lang="en-US" altLang="x-none" sz="2800" dirty="0"/>
              <a:t>– Relies on a job title or duty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altLang="x-none" sz="2800" b="1" dirty="0">
                <a:solidFill>
                  <a:schemeClr val="accent1">
                    <a:lumMod val="50000"/>
                  </a:schemeClr>
                </a:solidFill>
              </a:rPr>
              <a:t>Reward Power </a:t>
            </a:r>
            <a:r>
              <a:rPr lang="en-US" altLang="x-none" sz="2800" dirty="0">
                <a:solidFill>
                  <a:schemeClr val="accent1">
                    <a:lumMod val="50000"/>
                  </a:schemeClr>
                </a:solidFill>
              </a:rPr>
              <a:t>– Controls and gives out valued resources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altLang="x-none" sz="2800" b="1" dirty="0"/>
              <a:t>Coercive Power </a:t>
            </a:r>
            <a:r>
              <a:rPr lang="en-US" altLang="x-none" sz="2800" dirty="0"/>
              <a:t>– Controls and deals out sanctions and punishments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altLang="x-none" sz="2800" b="1" dirty="0">
                <a:solidFill>
                  <a:srgbClr val="FF0000"/>
                </a:solidFill>
              </a:rPr>
              <a:t>Informational Power </a:t>
            </a:r>
            <a:r>
              <a:rPr lang="en-US" altLang="x-none" sz="2800" dirty="0">
                <a:solidFill>
                  <a:srgbClr val="FF0000"/>
                </a:solidFill>
              </a:rPr>
              <a:t>– Controls and transmits information and resources</a:t>
            </a:r>
          </a:p>
        </p:txBody>
      </p:sp>
      <p:sp>
        <p:nvSpPr>
          <p:cNvPr id="20481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5102616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Content Placeholder 2"/>
          <p:cNvSpPr>
            <a:spLocks noGrp="1"/>
          </p:cNvSpPr>
          <p:nvPr>
            <p:ph idx="1"/>
          </p:nvPr>
        </p:nvSpPr>
        <p:spPr>
          <a:xfrm>
            <a:off x="361462" y="1865923"/>
            <a:ext cx="12954000" cy="9144000"/>
          </a:xfrm>
        </p:spPr>
        <p:txBody>
          <a:bodyPr>
            <a:normAutofit/>
          </a:bodyPr>
          <a:lstStyle/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coffee, I will pay for your coffee too.=&gt; reward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 or I will kick you. =&gt; coercive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coffee, I will show u how to do homework.=&gt; reward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Drink this coffee, this is 70%robusta mixed95% </a:t>
            </a:r>
            <a:r>
              <a:rPr lang="en-US" sz="1800" dirty="0" err="1"/>
              <a:t>arabaca</a:t>
            </a:r>
            <a:r>
              <a:rPr lang="en-US" sz="1800" dirty="0"/>
              <a:t> mixed 5% dried cherry mixed 30ml condensed milk. =&gt; expert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D</a:t>
            </a:r>
            <a:r>
              <a:rPr lang="vi-VN" sz="1800" dirty="0"/>
              <a:t>rink this coffee, Mr. Linh loves this so you will love this too. =&gt; reference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hotline to fix the E</a:t>
            </a:r>
            <a:r>
              <a:rPr lang="en-US" sz="1800" dirty="0"/>
              <a:t>z</a:t>
            </a:r>
            <a:r>
              <a:rPr lang="vi-VN" sz="1800" dirty="0"/>
              <a:t>cast. What kind of power HOTLINE has?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Mr. Nguyên to fix the EZcast. </a:t>
            </a:r>
            <a:r>
              <a:rPr lang="en-US" sz="1800" dirty="0"/>
              <a:t>W</a:t>
            </a:r>
            <a:r>
              <a:rPr lang="vi-VN" sz="1800" dirty="0"/>
              <a:t>hat kind of power Mr. Nguyên has?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Nguyên so he will call Mr. Kiếm to fix ezcast. </a:t>
            </a:r>
            <a:r>
              <a:rPr lang="en-US" sz="1800" dirty="0"/>
              <a:t>W</a:t>
            </a:r>
            <a:r>
              <a:rPr lang="vi-VN" sz="1800" dirty="0"/>
              <a:t>hat kind of power Nguyên has over thầy Kiếm? </a:t>
            </a:r>
          </a:p>
        </p:txBody>
      </p:sp>
    </p:spTree>
    <p:extLst>
      <p:ext uri="{BB962C8B-B14F-4D97-AF65-F5344CB8AC3E}">
        <p14:creationId xmlns:p14="http://schemas.microsoft.com/office/powerpoint/2010/main" val="4083093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Content Placeholder 2"/>
          <p:cNvSpPr>
            <a:spLocks noGrp="1"/>
          </p:cNvSpPr>
          <p:nvPr>
            <p:ph idx="1"/>
          </p:nvPr>
        </p:nvSpPr>
        <p:spPr>
          <a:xfrm>
            <a:off x="228600" y="1679575"/>
            <a:ext cx="12954000" cy="9144000"/>
          </a:xfrm>
        </p:spPr>
        <p:txBody>
          <a:bodyPr/>
          <a:lstStyle/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coffee, I will pay for your coffee too.REWARD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 or I will kick you. COERCIVE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</a:t>
            </a:r>
            <a:r>
              <a:rPr lang="vi-VN" sz="1800" dirty="0"/>
              <a:t>uy me a coffee, I will show u how to do homework.INFORMATIONAL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Drink this coffee, this is 70%robusta mixed95% </a:t>
            </a:r>
            <a:r>
              <a:rPr lang="en-US" sz="1800" dirty="0" err="1"/>
              <a:t>arabaca</a:t>
            </a:r>
            <a:r>
              <a:rPr lang="en-US" sz="1800" dirty="0"/>
              <a:t> mixed 5% dried cherry mixed 30ml condensed milk. EXPERT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BẢO SAYS: D</a:t>
            </a:r>
            <a:r>
              <a:rPr lang="vi-VN" sz="1800" dirty="0"/>
              <a:t>rink this coffee, Thục loves this so you will love this too.REFERENT, CHARISMATIC, PERSUASIVE 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hotline to fix the E</a:t>
            </a:r>
            <a:r>
              <a:rPr lang="en-US" sz="1800" dirty="0"/>
              <a:t>z</a:t>
            </a:r>
            <a:r>
              <a:rPr lang="vi-VN" sz="1800" dirty="0"/>
              <a:t>cast. What kind of power HOTLINE has? LEGITIMATE</a:t>
            </a:r>
            <a:r>
              <a:rPr lang="en-US" sz="1800" dirty="0"/>
              <a:t>/INFORMATIONAL</a:t>
            </a:r>
            <a:endParaRPr lang="vi-VN" sz="1800" dirty="0"/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Mr. Kiếm to fix the EZ cast. </a:t>
            </a:r>
            <a:r>
              <a:rPr lang="en-US" sz="1800" dirty="0"/>
              <a:t>W</a:t>
            </a:r>
            <a:r>
              <a:rPr lang="vi-VN" sz="1800" dirty="0"/>
              <a:t>hat kind of power Mr Kiếm has? EXPERT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en-US" sz="1800" dirty="0"/>
              <a:t>C</a:t>
            </a:r>
            <a:r>
              <a:rPr lang="vi-VN" sz="1800" dirty="0"/>
              <a:t>all SE Nguyên so he will call Mr. Kiếm to fix ezcast. </a:t>
            </a:r>
            <a:r>
              <a:rPr lang="en-US" sz="1800" dirty="0"/>
              <a:t>W</a:t>
            </a:r>
            <a:r>
              <a:rPr lang="vi-VN" sz="1800" dirty="0"/>
              <a:t>hat kind of power Nguyên has over thầy Kiếm? PERSUASIVE/LEGITIMATE </a:t>
            </a:r>
          </a:p>
          <a:p>
            <a:pPr marL="514350" indent="-514350">
              <a:buFont typeface="Calibri" panose="020F0502020204030204" pitchFamily="34" charset="0"/>
              <a:buAutoNum type="arabicPeriod"/>
            </a:pPr>
            <a:r>
              <a:rPr lang="vi-VN" sz="1800" dirty="0"/>
              <a:t>Phúc An play 2 hours games=&gt; W</a:t>
            </a:r>
            <a:r>
              <a:rPr lang="en-US" sz="1800" dirty="0"/>
              <a:t>h</a:t>
            </a:r>
            <a:r>
              <a:rPr lang="vi-VN" sz="1800" dirty="0"/>
              <a:t>at kind of power do the game </a:t>
            </a:r>
            <a:r>
              <a:rPr lang="vi-VN" sz="1800" dirty="0">
                <a:solidFill>
                  <a:srgbClr val="FF0000"/>
                </a:solidFill>
              </a:rPr>
              <a:t>producer</a:t>
            </a:r>
            <a:r>
              <a:rPr lang="vi-VN" sz="1800" dirty="0"/>
              <a:t> has over Phúc An.=&gt;  INFORM</a:t>
            </a:r>
            <a:r>
              <a:rPr lang="is-IS" sz="1800" dirty="0"/>
              <a:t>…</a:t>
            </a:r>
            <a:endParaRPr lang="vi-VN" sz="1800" dirty="0"/>
          </a:p>
          <a:p>
            <a:pPr marL="514350" indent="-514350">
              <a:buFont typeface="Calibri" panose="020F0502020204030204" pitchFamily="34" charset="0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52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3554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" y="520701"/>
            <a:ext cx="9639300" cy="5516563"/>
          </a:xfrm>
        </p:spPr>
      </p:pic>
      <p:sp>
        <p:nvSpPr>
          <p:cNvPr id="23555" name="Footer Placeholder 3"/>
          <p:cNvSpPr>
            <a:spLocks noGrp="1"/>
          </p:cNvSpPr>
          <p:nvPr>
            <p:ph type="ftr" sz="quarter" idx="1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541880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1123</TotalTime>
  <Words>1861</Words>
  <Application>Microsoft Office PowerPoint</Application>
  <PresentationFormat>Widescreen</PresentationFormat>
  <Paragraphs>207</Paragraphs>
  <Slides>43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9" baseType="lpstr">
      <vt:lpstr>Arial</vt:lpstr>
      <vt:lpstr>Calibri</vt:lpstr>
      <vt:lpstr>Calibri Light</vt:lpstr>
      <vt:lpstr>Times New Roman</vt:lpstr>
      <vt:lpstr>Wingdings</vt:lpstr>
      <vt:lpstr>Office Theme</vt:lpstr>
      <vt:lpstr>Chapter 4:  Group Leadership </vt:lpstr>
      <vt:lpstr>Manager vs Leader </vt:lpstr>
      <vt:lpstr>On board 1. What makes a good leader?  Opinion , talent, charisma, cool, generous, huge contribution, will, optimistic, decisive, determine, logical, work hard, skillful. effort 2. What kind of power is required for a leader?   </vt:lpstr>
      <vt:lpstr>Leaders and Leadership</vt:lpstr>
      <vt:lpstr>Leadership and Power</vt:lpstr>
      <vt:lpstr>Types of Position Power</vt:lpstr>
      <vt:lpstr>PowerPoint Presentation</vt:lpstr>
      <vt:lpstr>PowerPoint Presentation</vt:lpstr>
      <vt:lpstr>PowerPoint Presentation</vt:lpstr>
      <vt:lpstr>PowerPoint Presentation</vt:lpstr>
      <vt:lpstr>Types of Personal Power</vt:lpstr>
      <vt:lpstr>PowerPoint Presentation</vt:lpstr>
      <vt:lpstr>PowerPoint Presentation</vt:lpstr>
      <vt:lpstr>PowerPoint Presentation</vt:lpstr>
      <vt:lpstr>Types of Personal Power</vt:lpstr>
      <vt:lpstr>PowerPoint Quiz</vt:lpstr>
      <vt:lpstr>PowerPoint Quiz</vt:lpstr>
      <vt:lpstr>Becoming a Leader</vt:lpstr>
      <vt:lpstr>How to Become a Leader</vt:lpstr>
      <vt:lpstr>Does a title make a leader?</vt:lpstr>
      <vt:lpstr>LMS – describe your favorite leader add pic</vt:lpstr>
      <vt:lpstr>Leadership Theories</vt:lpstr>
      <vt:lpstr>Trait Theory</vt:lpstr>
      <vt:lpstr>Styles Theory</vt:lpstr>
      <vt:lpstr>Styles Theory</vt:lpstr>
      <vt:lpstr>PowerPoint Presentation</vt:lpstr>
      <vt:lpstr>Situational Theory</vt:lpstr>
      <vt:lpstr>Contingency Model of Leadership</vt:lpstr>
      <vt:lpstr>Contingency Model of Leadership</vt:lpstr>
      <vt:lpstr>Contingency Model</vt:lpstr>
      <vt:lpstr>Implications of the Contingency Model</vt:lpstr>
      <vt:lpstr>Hersey-Blanchard’s Situational Leadership Model (p.91)</vt:lpstr>
      <vt:lpstr>Hersey-Blanchard’s Model</vt:lpstr>
      <vt:lpstr>Hersey-Blanchard’s Model</vt:lpstr>
      <vt:lpstr>Group Development and Leadership Stages</vt:lpstr>
      <vt:lpstr>Know your members</vt:lpstr>
      <vt:lpstr>PowerPoint Presentation</vt:lpstr>
      <vt:lpstr>Transformational Theory</vt:lpstr>
      <vt:lpstr>Transformational Leadership Characteristics</vt:lpstr>
      <vt:lpstr>5-M Model of Leadership Effectiveness</vt:lpstr>
      <vt:lpstr>5-M Model of Leadership Effectiveness (p. 94)</vt:lpstr>
      <vt:lpstr>What is missing in 5M model leadership: mentor, model, motivate, make decision, …......?</vt:lpstr>
      <vt:lpstr>Gender and Leadership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4:  Group Leadership </dc:title>
  <dc:creator>Microsoft account</dc:creator>
  <cp:lastModifiedBy>Nguyen Dang Loc</cp:lastModifiedBy>
  <cp:revision>19</cp:revision>
  <dcterms:created xsi:type="dcterms:W3CDTF">2021-05-23T15:02:03Z</dcterms:created>
  <dcterms:modified xsi:type="dcterms:W3CDTF">2021-07-30T18:08:39Z</dcterms:modified>
</cp:coreProperties>
</file>

<file path=docProps/thumbnail.jpeg>
</file>